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1" r:id="rId4"/>
    <p:sldId id="260" r:id="rId5"/>
    <p:sldId id="262" r:id="rId6"/>
    <p:sldId id="257" r:id="rId7"/>
    <p:sldId id="258" r:id="rId8"/>
    <p:sldId id="264" r:id="rId9"/>
    <p:sldId id="26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00" autoAdjust="0"/>
  </p:normalViewPr>
  <p:slideViewPr>
    <p:cSldViewPr snapToGrid="0">
      <p:cViewPr varScale="1">
        <p:scale>
          <a:sx n="98" d="100"/>
          <a:sy n="98" d="100"/>
        </p:scale>
        <p:origin x="8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43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11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04210"/>
            <a:ext cx="6461759" cy="72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OF AQUA TECH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042879" y="1175561"/>
            <a:ext cx="6374423" cy="506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spcBef>
                <a:spcPts val="0"/>
              </a:spcBef>
              <a:buClr>
                <a:schemeClr val="lt2"/>
              </a:buClr>
              <a:buSzPts val="1800"/>
              <a:buNone/>
            </a:pP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Ministry: Ministry of Jal Shakti</a:t>
            </a:r>
            <a:endParaRPr sz="1600" b="1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PS Code: 1293</a:t>
            </a: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b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Problem Statement Title: Automatic regulations of valves for    release of water.</a:t>
            </a:r>
            <a:endParaRPr lang="en-US" sz="1600" b="1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b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Name: Loop Escaper’s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b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Leader Name: Abhijeet Swami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b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Code (AISHE)  :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b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Name: </a:t>
            </a:r>
            <a:r>
              <a:rPr lang="en-US" sz="1600" b="1" dirty="0" err="1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Aravali</a:t>
            </a: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college of Engineering and Management.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endParaRPr lang="en-US" sz="1600" b="1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457200" lvl="1" indent="0">
              <a:spcBef>
                <a:spcPts val="1000"/>
              </a:spcBef>
              <a:buClr>
                <a:schemeClr val="lt2"/>
              </a:buClr>
              <a:buSzPts val="1800"/>
              <a:buNone/>
            </a:pPr>
            <a:r>
              <a:rPr lang="en-US" sz="1600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Theme Name:    Agriculture, FoodTech &amp; Rural Development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37629" y="340131"/>
            <a:ext cx="3330245" cy="16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852855" y="879063"/>
            <a:ext cx="6728675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852855" y="2074985"/>
            <a:ext cx="10735408" cy="447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b="1" dirty="0">
                <a:solidFill>
                  <a:srgbClr val="5D7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Leader: Abhijeet Swami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B.Tech			                 Stream: CSE(AIML)		                                        Year: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b="1" dirty="0">
                <a:solidFill>
                  <a:srgbClr val="5D7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 Priyanshu Choubey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B.Tech			                 Stream: CSE (AIML) 		                                        Year: III </a:t>
            </a:r>
          </a:p>
          <a:p>
            <a:pPr marL="0" lvl="0" indent="0">
              <a:buSzPts val="12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b="1" dirty="0">
                <a:solidFill>
                  <a:srgbClr val="5D7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 Ayush Kumar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B.Tech			                  Stream: CSE (AIML) 		                                        Year: III </a:t>
            </a:r>
          </a:p>
          <a:p>
            <a:pPr marL="0" lvl="0" indent="0">
              <a:buSzPts val="12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b="1" dirty="0">
                <a:solidFill>
                  <a:srgbClr val="5D7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 Priya Jha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B.Tech			                  Stream: CSE (AIML) 		                                        Year: III </a:t>
            </a:r>
          </a:p>
          <a:p>
            <a:pPr marL="0" lvl="0" indent="0">
              <a:buSzPts val="12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b="1" dirty="0">
                <a:solidFill>
                  <a:srgbClr val="5D7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 Rishika Mishra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B.Tech			                  Stream: CSE		                                        Year: III </a:t>
            </a:r>
          </a:p>
          <a:p>
            <a:pPr marL="0" lvl="0" indent="0">
              <a:buSzPts val="12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SzPts val="1200"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>
            <a:spLocks noGrp="1"/>
          </p:cNvSpPr>
          <p:nvPr>
            <p:ph type="body" idx="2"/>
          </p:nvPr>
        </p:nvSpPr>
        <p:spPr>
          <a:xfrm>
            <a:off x="567592" y="1093652"/>
            <a:ext cx="9056077" cy="93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algn="just">
              <a:spcBef>
                <a:spcPts val="0"/>
              </a:spcBef>
            </a:pPr>
            <a:r>
              <a:rPr lang="en-US" spc="8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pc="83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regulation of valves for release of water based upon soil moisture availability in the root zone of the crop, using artificial intelligence, in a piped and micro irrigation network of irrigation system.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704362" y="2648321"/>
            <a:ext cx="5086838" cy="286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7319" indent="-30226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Lack the precision required to deliver water tailored to the actual needs of  crops, leading to water wastage.</a:t>
            </a:r>
          </a:p>
          <a:p>
            <a:pPr marL="147319" indent="-30226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problem is the smart system or Automation is missing .</a:t>
            </a:r>
          </a:p>
          <a:p>
            <a:pPr marL="147319" indent="-30226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core issue is the absence of Data Analytics and AI .</a:t>
            </a:r>
          </a:p>
          <a:p>
            <a:pPr marL="147319" indent="-30226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inconsistency in Water Quantity Monitoring , and Remote Control or Monitoring .</a:t>
            </a:r>
          </a:p>
          <a:p>
            <a:pPr marL="147319" indent="-30226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E09AAF-EA96-451B-A3B4-6EDFE786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" y="102468"/>
            <a:ext cx="6656387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07481-76F4-0B33-44F8-C80BE1E6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54" y="2802444"/>
            <a:ext cx="4626708" cy="29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6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>
            <a:spLocks noGrp="1"/>
          </p:cNvSpPr>
          <p:nvPr>
            <p:ph type="body" idx="2"/>
          </p:nvPr>
        </p:nvSpPr>
        <p:spPr>
          <a:xfrm>
            <a:off x="952499" y="2286000"/>
            <a:ext cx="8710247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ensure below pointers to get the solution for automatic irrigation system: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10572561" cy="392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4519" lvl="1" indent="-302260" algn="just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 problem, there is need for Plant Integrated sensors and Quantum Computing of irrigation specialization . </a:t>
            </a:r>
          </a:p>
          <a:p>
            <a:pPr marL="604519" lvl="1" indent="-302260" algn="just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leverages AI to enable the automation of valves for water release in different type of irrigation networks.</a:t>
            </a:r>
          </a:p>
          <a:p>
            <a:pPr marL="604519" lvl="1" indent="-302260" algn="just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use the divergent sensors that monitors the soil Different properties like Ph , Moisture , Humidity and analyze the atmosphere Condition .</a:t>
            </a:r>
          </a:p>
          <a:p>
            <a:pPr marL="604519" lvl="1" indent="-302260" algn="just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Send the weather data or soil moisture data to determine the irrigation need of plants and Crops .</a:t>
            </a:r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E09AAF-EA96-451B-A3B4-6EDFE786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631966"/>
            <a:ext cx="4941887" cy="8586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B5253-2E49-4D31-A7F8-198020B0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8" y="220347"/>
            <a:ext cx="5772350" cy="6108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SENSORS &amp;Technique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BABCD-B6B0-4FD4-BDCA-23150D2E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533" y="787097"/>
            <a:ext cx="5301762" cy="571530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‘s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Sensor           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           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    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Module ESP-32  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 Sensor                     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              :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74347-3098-4598-9BF4-585F801D8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AB901-6401-4EB5-AFF5-398FE8635827}"/>
              </a:ext>
            </a:extLst>
          </p:cNvPr>
          <p:cNvSpPr txBox="1"/>
          <p:nvPr/>
        </p:nvSpPr>
        <p:spPr>
          <a:xfrm>
            <a:off x="5640265" y="29718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AE830-2C1A-43D9-8E30-223647F76621}"/>
              </a:ext>
            </a:extLst>
          </p:cNvPr>
          <p:cNvSpPr txBox="1"/>
          <p:nvPr/>
        </p:nvSpPr>
        <p:spPr>
          <a:xfrm>
            <a:off x="6471138" y="3194329"/>
            <a:ext cx="530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6F97E-D6B3-A458-411B-7F89278C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041" y="1382856"/>
            <a:ext cx="962147" cy="83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07ACB-00C7-1F4C-9FAC-B900CF59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14" y="2251452"/>
            <a:ext cx="962147" cy="66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D2766A-5C5D-51D5-A37D-443003ED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041" y="2901340"/>
            <a:ext cx="837791" cy="733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49078F-A530-D14D-9345-1B2CD0B48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414" y="3520724"/>
            <a:ext cx="1112916" cy="9616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7DB937-1C18-F307-0EFA-41FF48493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147" y="4482396"/>
            <a:ext cx="1196183" cy="961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142EFB-CD94-369C-FEC6-BE39A42CDD24}"/>
              </a:ext>
            </a:extLst>
          </p:cNvPr>
          <p:cNvSpPr txBox="1"/>
          <p:nvPr/>
        </p:nvSpPr>
        <p:spPr>
          <a:xfrm>
            <a:off x="5954805" y="932171"/>
            <a:ext cx="55176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 ‘s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Visualization and     :</a:t>
            </a:r>
          </a:p>
          <a:p>
            <a:r>
              <a:rPr lang="en-US" dirty="0">
                <a:sym typeface="Wingdings" panose="05000000000000000000" pitchFamily="2" charset="2"/>
              </a:rPr>
              <a:t>storage      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Weather Analysis             :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AI Model ‘s                       :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        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FE7E36-F348-33C3-2C57-781B1800E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505" y="1146102"/>
            <a:ext cx="2628671" cy="13823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2BAB14-6C88-9DD2-DE2C-D8142A539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7505" y="2742334"/>
            <a:ext cx="2628671" cy="14256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03CFF6-3F61-7CE1-314B-B98C66EA1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7505" y="4572377"/>
            <a:ext cx="1281726" cy="16097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BDF64A-92B3-F336-3249-639EEF04D0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459" y="4572378"/>
            <a:ext cx="1272240" cy="1609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16B749-89D7-25F8-1921-783B89D2E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5966" y="5589149"/>
            <a:ext cx="1146267" cy="7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474401" y="879063"/>
            <a:ext cx="6024054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255570" y="1848398"/>
            <a:ext cx="6024054" cy="41253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developed to eliminate the problem of an Irrigation System: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Noto Sans Symbols"/>
              <a:buChar char="⮚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Automatic mechanism of Irrigation System, We use the divergent sensors for sensing the need or requirement of water to the crops .</a:t>
            </a:r>
          </a:p>
          <a:p>
            <a:pPr marL="0" lvl="0" indent="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Moisture Sensor, Humidity Sensor, pH sensor, Temperature Sensor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Software to manage the implementation of the automatic irrigation system.</a:t>
            </a:r>
          </a:p>
          <a:p>
            <a:pPr marL="0" lvl="0" indent="0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3F504-9376-EB9F-28BF-B3C6172E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7" y="1122640"/>
            <a:ext cx="6024053" cy="4746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693420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IRRIGATION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MERITS 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848707"/>
            <a:ext cx="4838701" cy="37311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spcBef>
                <a:spcPts val="0"/>
              </a:spcBef>
              <a:buFont typeface="Noto Sans Symbols"/>
              <a:buChar char="⮚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conservation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can optimize water usage by applying only the amount needed by crop.</a:t>
            </a:r>
          </a:p>
          <a:p>
            <a:pPr marL="0" lvl="0" indent="0" algn="just"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0"/>
              </a:spcBef>
              <a:buFont typeface="Noto Sans Symbols"/>
              <a:buChar char="⮚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crop yields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can  ensure  that crops always receive the right amount of water, leading to higher.</a:t>
            </a:r>
          </a:p>
          <a:p>
            <a:pPr marL="0" lvl="0" indent="0" algn="just"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0"/>
              </a:spcBef>
              <a:buFont typeface="Noto Sans Symbols"/>
              <a:buChar char="⮚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Labor 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can help to reduce labor costs by automating the irrigation system.</a:t>
            </a:r>
          </a:p>
          <a:p>
            <a:pPr marL="0" lvl="0" indent="0" algn="just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>
              <a:spcBef>
                <a:spcPts val="0"/>
              </a:spcBef>
              <a:buFont typeface="Noto Sans Symbols"/>
              <a:buChar char="⮚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Sustainability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can help to  improve environmental sustainability by reducing water pollution and runoff.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"/>
              </a:rPr>
              <a:t>    DEMERITS: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6248399" y="2848707"/>
            <a:ext cx="4838701" cy="37311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lnSpc>
                <a:spcPct val="9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 Storage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: The Data analytics and storage of data should be incomplete .</a:t>
            </a:r>
          </a:p>
          <a:p>
            <a:pPr marL="285750" lvl="0" indent="-285750" algn="just">
              <a:lnSpc>
                <a:spcPct val="9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285750" lvl="0" indent="-285750" algn="just">
              <a:lnSpc>
                <a:spcPct val="9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Complexity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: It can be complex for the uneducated farmers  .</a:t>
            </a:r>
          </a:p>
          <a:p>
            <a:pPr marL="285750" lvl="0" indent="-285750" algn="just">
              <a:lnSpc>
                <a:spcPct val="9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285750" lvl="0" indent="-285750" algn="just">
              <a:lnSpc>
                <a:spcPct val="9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Lack of skilled labor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: There may be a shortage of skilled labor who can install and maintain automatic irrigation systems. 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FF31C2D-66AD-1D07-6672-41C7420ED49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7857F-E3A4-99F6-4594-7BF3DA6F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32500-60E9-92AE-F859-0EA5801B6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E68E9-D4F9-D8CF-700E-3A52F29EB3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WhatsApp Video 2023-09-27 at 20.03.22">
            <a:hlinkClick r:id="" action="ppaction://media"/>
            <a:extLst>
              <a:ext uri="{FF2B5EF4-FFF2-40B4-BE49-F238E27FC236}">
                <a16:creationId xmlns:a16="http://schemas.microsoft.com/office/drawing/2014/main" id="{039EF150-7DE9-78D6-0FA4-306B12C42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543"/>
            <a:ext cx="1219200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445A9-236F-42C5-9500-F347622CF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0123" y="2116182"/>
            <a:ext cx="5598502" cy="1514019"/>
          </a:xfrm>
        </p:spPr>
        <p:txBody>
          <a:bodyPr/>
          <a:lstStyle/>
          <a:p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9A6D1-57CC-487B-8F46-324BA35AAB0A}"/>
              </a:ext>
            </a:extLst>
          </p:cNvPr>
          <p:cNvSpPr txBox="1"/>
          <p:nvPr/>
        </p:nvSpPr>
        <p:spPr>
          <a:xfrm>
            <a:off x="5943600" y="4765431"/>
            <a:ext cx="552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“GESTURE OF AQUA TECH”</a:t>
            </a:r>
          </a:p>
        </p:txBody>
      </p:sp>
    </p:spTree>
    <p:extLst>
      <p:ext uri="{BB962C8B-B14F-4D97-AF65-F5344CB8AC3E}">
        <p14:creationId xmlns:p14="http://schemas.microsoft.com/office/powerpoint/2010/main" val="321853856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646</Words>
  <Application>Microsoft Office PowerPoint</Application>
  <PresentationFormat>Widescreen</PresentationFormat>
  <Paragraphs>109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Franklin Gothic</vt:lpstr>
      <vt:lpstr>Libre Franklin</vt:lpstr>
      <vt:lpstr>Noto Sans Symbols</vt:lpstr>
      <vt:lpstr>Times New Roman</vt:lpstr>
      <vt:lpstr>Wingdings</vt:lpstr>
      <vt:lpstr>Theme1</vt:lpstr>
      <vt:lpstr>GESTURE OF AQUA TECH </vt:lpstr>
      <vt:lpstr>OUR TEAM </vt:lpstr>
      <vt:lpstr>PROBLEM STATEMENT </vt:lpstr>
      <vt:lpstr>SOLUTION IRRIGATION MANAGEMENT</vt:lpstr>
      <vt:lpstr> SENSORS &amp;Technique</vt:lpstr>
      <vt:lpstr>     IMPLEMENTATION</vt:lpstr>
      <vt:lpstr>AUTOMATIC IRRIGATION SYSTEM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Abhijeet Swami</cp:lastModifiedBy>
  <cp:revision>27</cp:revision>
  <dcterms:created xsi:type="dcterms:W3CDTF">2022-02-11T07:14:46Z</dcterms:created>
  <dcterms:modified xsi:type="dcterms:W3CDTF">2023-09-28T03:48:59Z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